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1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9" r:id="rId2"/>
    <p:sldId id="323" r:id="rId3"/>
    <p:sldId id="324" r:id="rId4"/>
    <p:sldId id="261" r:id="rId5"/>
    <p:sldId id="288" r:id="rId6"/>
    <p:sldId id="310" r:id="rId7"/>
    <p:sldId id="305" r:id="rId8"/>
    <p:sldId id="319" r:id="rId9"/>
    <p:sldId id="289" r:id="rId10"/>
    <p:sldId id="304" r:id="rId11"/>
    <p:sldId id="292" r:id="rId12"/>
    <p:sldId id="314" r:id="rId13"/>
    <p:sldId id="293" r:id="rId14"/>
    <p:sldId id="320" r:id="rId15"/>
    <p:sldId id="303" r:id="rId16"/>
    <p:sldId id="302" r:id="rId17"/>
    <p:sldId id="315" r:id="rId18"/>
    <p:sldId id="317" r:id="rId19"/>
    <p:sldId id="318" r:id="rId20"/>
    <p:sldId id="316" r:id="rId21"/>
    <p:sldId id="321" r:id="rId22"/>
    <p:sldId id="294" r:id="rId23"/>
    <p:sldId id="295" r:id="rId24"/>
    <p:sldId id="307" r:id="rId25"/>
    <p:sldId id="308" r:id="rId26"/>
    <p:sldId id="309" r:id="rId27"/>
    <p:sldId id="311" r:id="rId28"/>
    <p:sldId id="322" r:id="rId29"/>
    <p:sldId id="312" r:id="rId30"/>
    <p:sldId id="299" r:id="rId31"/>
    <p:sldId id="300" r:id="rId32"/>
    <p:sldId id="301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323"/>
            <p14:sldId id="324"/>
            <p14:sldId id="261"/>
            <p14:sldId id="288"/>
            <p14:sldId id="310"/>
            <p14:sldId id="305"/>
            <p14:sldId id="319"/>
            <p14:sldId id="289"/>
            <p14:sldId id="304"/>
            <p14:sldId id="292"/>
            <p14:sldId id="314"/>
            <p14:sldId id="293"/>
            <p14:sldId id="320"/>
            <p14:sldId id="303"/>
            <p14:sldId id="302"/>
            <p14:sldId id="315"/>
            <p14:sldId id="317"/>
            <p14:sldId id="318"/>
            <p14:sldId id="316"/>
            <p14:sldId id="321"/>
            <p14:sldId id="294"/>
            <p14:sldId id="295"/>
            <p14:sldId id="307"/>
            <p14:sldId id="308"/>
            <p14:sldId id="309"/>
            <p14:sldId id="311"/>
            <p14:sldId id="322"/>
            <p14:sldId id="312"/>
            <p14:sldId id="299"/>
            <p14:sldId id="300"/>
            <p14:sldId id="301"/>
            <p14:sldId id="277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63" d="100"/>
          <a:sy n="63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807692307692307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Top Team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Robo Design</c:v>
                </c:pt>
                <c:pt idx="1">
                  <c:v>Research Project</c:v>
                </c:pt>
                <c:pt idx="2">
                  <c:v>CORE Values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0.33333000000000002</c:v>
                </c:pt>
                <c:pt idx="1">
                  <c:v>0.33333000000000002</c:v>
                </c:pt>
                <c:pt idx="2">
                  <c:v>0.33333000000000002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8A80D-280F-4172-977F-9FEE91A8355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9D4C2A2-1AEF-4C52-ABEE-2E4BDE74E4F3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Top 40% of teams</a:t>
          </a:r>
          <a:r>
            <a:rPr lang="en-US" sz="2400" dirty="0" smtClean="0"/>
            <a:t> </a:t>
          </a:r>
          <a:endParaRPr lang="en-US" sz="2400" dirty="0"/>
        </a:p>
      </dgm:t>
    </dgm:pt>
    <dgm:pt modelId="{71D9B75C-1BBA-44F6-A887-C6F86A28CF47}" type="parTrans" cxnId="{EE7C2982-B24D-41B1-B9A3-AEF24F9EAA20}">
      <dgm:prSet/>
      <dgm:spPr/>
      <dgm:t>
        <a:bodyPr/>
        <a:lstStyle/>
        <a:p>
          <a:endParaRPr lang="en-US"/>
        </a:p>
      </dgm:t>
    </dgm:pt>
    <dgm:pt modelId="{9CC4183B-8F19-43E1-8822-0E85645D1095}" type="sibTrans" cxnId="{EE7C2982-B24D-41B1-B9A3-AEF24F9EAA20}">
      <dgm:prSet/>
      <dgm:spPr/>
      <dgm:t>
        <a:bodyPr/>
        <a:lstStyle/>
        <a:p>
          <a:endParaRPr lang="en-US"/>
        </a:p>
      </dgm:t>
    </dgm:pt>
    <dgm:pt modelId="{D925D812-D4E0-43CA-A452-953566B22168}">
      <dgm:prSet phldrT="[Text]" phldr="1"/>
      <dgm:spPr/>
      <dgm:t>
        <a:bodyPr/>
        <a:lstStyle/>
        <a:p>
          <a:endParaRPr lang="en-US" dirty="0"/>
        </a:p>
      </dgm:t>
    </dgm:pt>
    <dgm:pt modelId="{B3EEBBB7-FE1A-41C3-A1D8-772D0205F658}" type="parTrans" cxnId="{BCF9005A-950D-48F5-9BFF-429D0203A171}">
      <dgm:prSet/>
      <dgm:spPr/>
      <dgm:t>
        <a:bodyPr/>
        <a:lstStyle/>
        <a:p>
          <a:endParaRPr lang="en-US"/>
        </a:p>
      </dgm:t>
    </dgm:pt>
    <dgm:pt modelId="{1F43CF4E-7301-4B5D-B18E-68EBBAB2ACD2}" type="sibTrans" cxnId="{BCF9005A-950D-48F5-9BFF-429D0203A171}">
      <dgm:prSet/>
      <dgm:spPr/>
      <dgm:t>
        <a:bodyPr/>
        <a:lstStyle/>
        <a:p>
          <a:endParaRPr lang="en-US"/>
        </a:p>
      </dgm:t>
    </dgm:pt>
    <dgm:pt modelId="{36D2BB70-E461-4884-B433-B75AE7702AA8}" type="pres">
      <dgm:prSet presAssocID="{E518A80D-280F-4172-977F-9FEE91A8355E}" presName="Name0" presStyleCnt="0">
        <dgm:presLayoutVars>
          <dgm:dir/>
          <dgm:animLvl val="lvl"/>
          <dgm:resizeHandles val="exact"/>
        </dgm:presLayoutVars>
      </dgm:prSet>
      <dgm:spPr/>
    </dgm:pt>
    <dgm:pt modelId="{7CBBF815-2A1A-40AE-93B5-935DEF2B34F3}" type="pres">
      <dgm:prSet presAssocID="{59D4C2A2-1AEF-4C52-ABEE-2E4BDE74E4F3}" presName="Name8" presStyleCnt="0"/>
      <dgm:spPr/>
    </dgm:pt>
    <dgm:pt modelId="{9DE50E6B-8FFA-4373-97E0-DE1F0CF7BF6B}" type="pres">
      <dgm:prSet presAssocID="{59D4C2A2-1AEF-4C52-ABEE-2E4BDE74E4F3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E25ED-1B99-46D7-A846-DDDFE2ADD5EC}" type="pres">
      <dgm:prSet presAssocID="{59D4C2A2-1AEF-4C52-ABEE-2E4BDE74E4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0EE00-6275-46A1-917C-BC1849DA4C6E}" type="pres">
      <dgm:prSet presAssocID="{D925D812-D4E0-43CA-A452-953566B22168}" presName="Name8" presStyleCnt="0"/>
      <dgm:spPr/>
    </dgm:pt>
    <dgm:pt modelId="{29F03616-077A-449E-BF21-3F751B4BF304}" type="pres">
      <dgm:prSet presAssocID="{D925D812-D4E0-43CA-A452-953566B22168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49CF2-645A-4173-831E-A76B73381D51}" type="pres">
      <dgm:prSet presAssocID="{D925D812-D4E0-43CA-A452-953566B221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9649A3-F526-4A9A-AF3A-EC5916A59947}" type="presOf" srcId="{D925D812-D4E0-43CA-A452-953566B22168}" destId="{29F03616-077A-449E-BF21-3F751B4BF304}" srcOrd="0" destOrd="0" presId="urn:microsoft.com/office/officeart/2005/8/layout/pyramid1"/>
    <dgm:cxn modelId="{C7497595-789A-4E83-87CE-E11BBE3F5C32}" type="presOf" srcId="{59D4C2A2-1AEF-4C52-ABEE-2E4BDE74E4F3}" destId="{9DE50E6B-8FFA-4373-97E0-DE1F0CF7BF6B}" srcOrd="0" destOrd="0" presId="urn:microsoft.com/office/officeart/2005/8/layout/pyramid1"/>
    <dgm:cxn modelId="{C08A6FEB-B2CB-4838-AC41-741911D5E959}" type="presOf" srcId="{E518A80D-280F-4172-977F-9FEE91A8355E}" destId="{36D2BB70-E461-4884-B433-B75AE7702AA8}" srcOrd="0" destOrd="0" presId="urn:microsoft.com/office/officeart/2005/8/layout/pyramid1"/>
    <dgm:cxn modelId="{ED859E84-16DF-4F22-B1B0-2A0B9F939947}" type="presOf" srcId="{D925D812-D4E0-43CA-A452-953566B22168}" destId="{AF849CF2-645A-4173-831E-A76B73381D51}" srcOrd="1" destOrd="0" presId="urn:microsoft.com/office/officeart/2005/8/layout/pyramid1"/>
    <dgm:cxn modelId="{BCF9005A-950D-48F5-9BFF-429D0203A171}" srcId="{E518A80D-280F-4172-977F-9FEE91A8355E}" destId="{D925D812-D4E0-43CA-A452-953566B22168}" srcOrd="1" destOrd="0" parTransId="{B3EEBBB7-FE1A-41C3-A1D8-772D0205F658}" sibTransId="{1F43CF4E-7301-4B5D-B18E-68EBBAB2ACD2}"/>
    <dgm:cxn modelId="{EE7C2982-B24D-41B1-B9A3-AEF24F9EAA20}" srcId="{E518A80D-280F-4172-977F-9FEE91A8355E}" destId="{59D4C2A2-1AEF-4C52-ABEE-2E4BDE74E4F3}" srcOrd="0" destOrd="0" parTransId="{71D9B75C-1BBA-44F6-A887-C6F86A28CF47}" sibTransId="{9CC4183B-8F19-43E1-8822-0E85645D1095}"/>
    <dgm:cxn modelId="{EA514B83-785E-4F6F-B5D2-183894485096}" type="presOf" srcId="{59D4C2A2-1AEF-4C52-ABEE-2E4BDE74E4F3}" destId="{C51E25ED-1B99-46D7-A846-DDDFE2ADD5EC}" srcOrd="1" destOrd="0" presId="urn:microsoft.com/office/officeart/2005/8/layout/pyramid1"/>
    <dgm:cxn modelId="{153D5864-58DC-4008-83BF-0D89C1B1675D}" type="presParOf" srcId="{36D2BB70-E461-4884-B433-B75AE7702AA8}" destId="{7CBBF815-2A1A-40AE-93B5-935DEF2B34F3}" srcOrd="0" destOrd="0" presId="urn:microsoft.com/office/officeart/2005/8/layout/pyramid1"/>
    <dgm:cxn modelId="{CDEFB9C9-57ED-4E3C-9D3A-4B51BE050528}" type="presParOf" srcId="{7CBBF815-2A1A-40AE-93B5-935DEF2B34F3}" destId="{9DE50E6B-8FFA-4373-97E0-DE1F0CF7BF6B}" srcOrd="0" destOrd="0" presId="urn:microsoft.com/office/officeart/2005/8/layout/pyramid1"/>
    <dgm:cxn modelId="{5FB1DF50-EA06-4624-8E81-5BBCDF8D9180}" type="presParOf" srcId="{7CBBF815-2A1A-40AE-93B5-935DEF2B34F3}" destId="{C51E25ED-1B99-46D7-A846-DDDFE2ADD5EC}" srcOrd="1" destOrd="0" presId="urn:microsoft.com/office/officeart/2005/8/layout/pyramid1"/>
    <dgm:cxn modelId="{1B687EC4-4219-4233-9F4D-8AAB6AD77931}" type="presParOf" srcId="{36D2BB70-E461-4884-B433-B75AE7702AA8}" destId="{9110EE00-6275-46A1-917C-BC1849DA4C6E}" srcOrd="1" destOrd="0" presId="urn:microsoft.com/office/officeart/2005/8/layout/pyramid1"/>
    <dgm:cxn modelId="{7668EB4D-D552-4BEC-95A1-D85E7AFF9F2D}" type="presParOf" srcId="{9110EE00-6275-46A1-917C-BC1849DA4C6E}" destId="{29F03616-077A-449E-BF21-3F751B4BF304}" srcOrd="0" destOrd="0" presId="urn:microsoft.com/office/officeart/2005/8/layout/pyramid1"/>
    <dgm:cxn modelId="{F4143547-E8AA-40A5-9DBE-3D3B17411C30}" type="presParOf" srcId="{9110EE00-6275-46A1-917C-BC1849DA4C6E}" destId="{AF849CF2-645A-4173-831E-A76B73381D5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9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6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89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3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85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10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14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23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50272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62494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71343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5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60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02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97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19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28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508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4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6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8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98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89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17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7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45" y="0"/>
            <a:ext cx="1228725" cy="9525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45" y="0"/>
            <a:ext cx="1228725" cy="952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a-dcfll.org/calendar/" TargetMode="External"/><Relationship Id="rId3" Type="http://schemas.openxmlformats.org/officeDocument/2006/relationships/hyperlink" Target="https://www.youtube.com/channel/UCHT1IxlYMY4Z8hGPZouWNdg" TargetMode="External"/><Relationship Id="rId7" Type="http://schemas.openxmlformats.org/officeDocument/2006/relationships/hyperlink" Target="https://youtu.be/dJSeMeAGmXE" TargetMode="External"/><Relationship Id="rId2" Type="http://schemas.openxmlformats.org/officeDocument/2006/relationships/hyperlink" Target="https://theipals.wordpress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wzDjg595AiU" TargetMode="External"/><Relationship Id="rId5" Type="http://schemas.openxmlformats.org/officeDocument/2006/relationships/hyperlink" Target="https://www.youtube.com/watch?v=NlxvSdTokuQ" TargetMode="External"/><Relationship Id="rId10" Type="http://schemas.openxmlformats.org/officeDocument/2006/relationships/hyperlink" Target="http://ev3lessons.com/index.html#en-us" TargetMode="External"/><Relationship Id="rId4" Type="http://schemas.openxmlformats.org/officeDocument/2006/relationships/hyperlink" Target="https://theipals.files.wordpress.com/2014/11/howkidslearn-ebook-final_may-11.pdf" TargetMode="External"/><Relationship Id="rId9" Type="http://schemas.openxmlformats.org/officeDocument/2006/relationships/hyperlink" Target="http://www.fllstartingpoint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techietitans-ftc.com" TargetMode="External"/><Relationship Id="rId13" Type="http://schemas.openxmlformats.org/officeDocument/2006/relationships/hyperlink" Target="techietitans.slack.com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hyperlink" Target="drive.google.com/drive/techietitansft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hyperlink" Target="github.com/techietitansftc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://www.youtube.com/channel/TechieTitansftc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www.facebook.com.techietitans9901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22654" y="1524000"/>
            <a:ext cx="8999624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Maximize your FLL Potential!!!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10000" y="4876800"/>
            <a:ext cx="5153528" cy="1752600"/>
          </a:xfrm>
        </p:spPr>
        <p:txBody>
          <a:bodyPr>
            <a:normAutofit/>
          </a:bodyPr>
          <a:lstStyle/>
          <a:p>
            <a:r>
              <a:rPr lang="en-US" sz="4600" b="1" dirty="0" smtClean="0">
                <a:solidFill>
                  <a:srgbClr val="FF0000"/>
                </a:solidFill>
                <a:latin typeface="+mn-lt"/>
              </a:rPr>
              <a:t>Ram Boreda</a:t>
            </a:r>
          </a:p>
          <a:p>
            <a:r>
              <a:rPr lang="en-US" sz="2400" dirty="0" smtClean="0">
                <a:latin typeface="+mn-lt"/>
              </a:rPr>
              <a:t>FLL Coach for 3 Years- </a:t>
            </a:r>
            <a:r>
              <a:rPr lang="en-US" sz="2400" dirty="0" err="1" smtClean="0">
                <a:latin typeface="+mn-lt"/>
              </a:rPr>
              <a:t>ROBOForce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FTC Coach – Techie Titans Team #9901</a:t>
            </a:r>
            <a:endParaRPr lang="en-US" sz="2400" dirty="0">
              <a:latin typeface="+mn-lt"/>
            </a:endParaRPr>
          </a:p>
        </p:txBody>
      </p:sp>
      <p:pic>
        <p:nvPicPr>
          <p:cNvPr id="1026" name="Picture 2" descr="C:\Users\rboreda\Downloads\FLL\Print for States\RoboForce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590800"/>
            <a:ext cx="1143000" cy="10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slack-files.com/files-tmb/T081S1REY-F09S0T8GZ-daa0815b71/original-6700-2199426_3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1598983" cy="110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58000" y="2481369"/>
            <a:ext cx="1676400" cy="1209567"/>
            <a:chOff x="6858000" y="2481369"/>
            <a:chExt cx="1828800" cy="1328631"/>
          </a:xfrm>
        </p:grpSpPr>
        <p:sp>
          <p:nvSpPr>
            <p:cNvPr id="5" name="TextBox 4"/>
            <p:cNvSpPr txBox="1"/>
            <p:nvPr/>
          </p:nvSpPr>
          <p:spPr>
            <a:xfrm>
              <a:off x="6858000" y="24813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Britannic Bold" panose="020B0903060703020204" pitchFamily="34" charset="0"/>
                </a:rPr>
                <a:t>7</a:t>
              </a:r>
            </a:p>
            <a:p>
              <a:pPr algn="ctr"/>
              <a:r>
                <a:rPr lang="en-US" i="1" dirty="0" err="1" smtClean="0">
                  <a:latin typeface="Impact" panose="020B0806030902050204" pitchFamily="34" charset="0"/>
                </a:rPr>
                <a:t>PetaBytes</a:t>
              </a:r>
              <a:endParaRPr lang="en-US" i="1" dirty="0">
                <a:latin typeface="Impact" panose="020B0806030902050204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31526" y="3140868"/>
              <a:ext cx="681747" cy="418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424192"/>
              <a:ext cx="384094" cy="385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Bottomline</a:t>
            </a:r>
            <a:r>
              <a:rPr lang="en-US" dirty="0" smtClean="0"/>
              <a:t> Upfront – Learning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6787" y="1219200"/>
            <a:ext cx="723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https://theipals.wordpress.com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www.youtube.com/channel/UCHT1IxlYMY4Z8hGPZouWNdg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theipals.files.wordpress.com/2014/11/howkidslearn-ebook-final_may-11.pdf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www.youtube.com/watch?v=NlxvSdTokuQ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www.youtube.com/watch?v=wzDjg595AiU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youtu.be/dJSeMeAGmXE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8"/>
              </a:rPr>
              <a:t>http://va-dcfll.org/calendar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9"/>
              </a:rPr>
              <a:t>http://www.fllstartingpoint.com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ev3lessons.com/index.html#en-us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542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Robo</a:t>
            </a:r>
            <a:r>
              <a:rPr lang="en-US" dirty="0" smtClean="0"/>
              <a:t> Design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295400"/>
            <a:ext cx="84582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Simple, Compact, Stable… Do NOT over-engineer</a:t>
            </a:r>
          </a:p>
          <a:p>
            <a:r>
              <a:rPr lang="en-US" dirty="0" smtClean="0"/>
              <a:t>Multi-Functional Attachments</a:t>
            </a:r>
          </a:p>
          <a:p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Margin for Error &amp; Variability</a:t>
            </a:r>
          </a:p>
          <a:p>
            <a:pPr lvl="1"/>
            <a:r>
              <a:rPr lang="en-US" dirty="0" smtClean="0"/>
              <a:t>Go straight, Follow Lines, Start/Stop at Guide Posts, Consistent Starting Positions</a:t>
            </a:r>
          </a:p>
          <a:p>
            <a:pPr lvl="1"/>
            <a:r>
              <a:rPr lang="en-US" dirty="0" smtClean="0"/>
              <a:t>Right &amp; Left Edge Following</a:t>
            </a:r>
          </a:p>
          <a:p>
            <a:pPr lvl="1"/>
            <a:r>
              <a:rPr lang="en-US" dirty="0" smtClean="0"/>
              <a:t>Consistent 90 degree turns</a:t>
            </a:r>
          </a:p>
          <a:p>
            <a:pPr lvl="1"/>
            <a:r>
              <a:rPr lang="en-US" dirty="0" smtClean="0"/>
              <a:t>Use Light and Touch Sensors as a minimum</a:t>
            </a:r>
          </a:p>
          <a:p>
            <a:pPr lvl="1"/>
            <a:r>
              <a:rPr lang="en-US" dirty="0" smtClean="0"/>
              <a:t>“Aligners” for back-wall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2034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Robo</a:t>
            </a:r>
            <a:r>
              <a:rPr lang="en-US" dirty="0" smtClean="0"/>
              <a:t> Design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295400"/>
            <a:ext cx="84582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Designed like a human</a:t>
            </a:r>
          </a:p>
          <a:p>
            <a:pPr lvl="1"/>
            <a:r>
              <a:rPr lang="en-US" dirty="0" smtClean="0"/>
              <a:t>2 front Wheels, Color sensor, Medium motors..</a:t>
            </a:r>
          </a:p>
          <a:p>
            <a:r>
              <a:rPr lang="en-US" dirty="0" smtClean="0"/>
              <a:t>Use of Marble as back wheel for sharp turns</a:t>
            </a:r>
          </a:p>
          <a:p>
            <a:r>
              <a:rPr lang="en-US" dirty="0" smtClean="0"/>
              <a:t>Medium Motors</a:t>
            </a:r>
          </a:p>
          <a:p>
            <a:pPr lvl="1"/>
            <a:r>
              <a:rPr lang="en-US" dirty="0" smtClean="0"/>
              <a:t>Like arms</a:t>
            </a:r>
          </a:p>
          <a:p>
            <a:pPr lvl="1"/>
            <a:r>
              <a:rPr lang="en-US" dirty="0" smtClean="0"/>
              <a:t>Left was taller for attachments of different heights</a:t>
            </a:r>
          </a:p>
          <a:p>
            <a:r>
              <a:rPr lang="en-US" dirty="0" smtClean="0"/>
              <a:t>Use of 3 Axels instead of one</a:t>
            </a:r>
          </a:p>
          <a:p>
            <a:r>
              <a:rPr lang="en-US" dirty="0" smtClean="0"/>
              <a:t>Bumpers on front wheels to push aside “debris”</a:t>
            </a:r>
          </a:p>
          <a:p>
            <a:r>
              <a:rPr lang="en-US" dirty="0" smtClean="0"/>
              <a:t>Back plate for aligning and squaring off</a:t>
            </a:r>
          </a:p>
          <a:p>
            <a:r>
              <a:rPr lang="en-US" dirty="0" smtClean="0"/>
              <a:t>Starter jigs for consistent positioning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2535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Robo</a:t>
            </a:r>
            <a:r>
              <a:rPr lang="en-US" dirty="0" smtClean="0"/>
              <a:t> Design… Cont’d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Missions</a:t>
            </a:r>
          </a:p>
          <a:p>
            <a:pPr lvl="1"/>
            <a:r>
              <a:rPr lang="en-US" dirty="0" smtClean="0"/>
              <a:t>Simple, multi-attachment “Adapters”</a:t>
            </a:r>
          </a:p>
          <a:p>
            <a:pPr lvl="1"/>
            <a:r>
              <a:rPr lang="en-US" dirty="0" smtClean="0"/>
              <a:t>Easy to swap in and swap out</a:t>
            </a:r>
          </a:p>
          <a:p>
            <a:pPr lvl="1"/>
            <a:r>
              <a:rPr lang="en-US" dirty="0" smtClean="0"/>
              <a:t>Use Light and Touch Sensors as a minimum</a:t>
            </a:r>
          </a:p>
          <a:p>
            <a:pPr lvl="1"/>
            <a:r>
              <a:rPr lang="en-US" dirty="0" smtClean="0"/>
              <a:t>Both Sides + High &amp; Low</a:t>
            </a:r>
          </a:p>
          <a:p>
            <a:pPr lvl="1"/>
            <a:r>
              <a:rPr lang="en-US" dirty="0" smtClean="0"/>
              <a:t>Margin of error and variability</a:t>
            </a:r>
          </a:p>
          <a:p>
            <a:pPr lvl="1"/>
            <a:r>
              <a:rPr lang="en-US" dirty="0" smtClean="0"/>
              <a:t>Optimized mechanical design</a:t>
            </a:r>
          </a:p>
          <a:p>
            <a:pPr lvl="1"/>
            <a:r>
              <a:rPr lang="en-US" dirty="0" smtClean="0"/>
              <a:t>Use Gears to “translate” vertical and horizontal range of motion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5536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Test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6000" b="1" i="1" dirty="0" smtClean="0"/>
              <a:t>Center </a:t>
            </a:r>
            <a:r>
              <a:rPr lang="en-US" sz="6000" b="1" i="1" dirty="0"/>
              <a:t>of Gravity test</a:t>
            </a:r>
            <a:r>
              <a:rPr lang="en-US" sz="6000" i="1" dirty="0"/>
              <a:t/>
            </a:r>
            <a:br>
              <a:rPr lang="en-US" sz="6000" i="1" dirty="0"/>
            </a:br>
            <a:r>
              <a:rPr lang="en-US" sz="6000" dirty="0"/>
              <a:t> - robot needs to be balanced so that it doesn't tip over or wobble</a:t>
            </a:r>
            <a:br>
              <a:rPr lang="en-US" sz="6000" dirty="0"/>
            </a:br>
            <a:r>
              <a:rPr lang="en-US" sz="6000" dirty="0"/>
              <a:t> - the center of gravity should be inside the wheelbase, close to the center of </a:t>
            </a:r>
            <a:r>
              <a:rPr lang="en-US" sz="6000" dirty="0" smtClean="0"/>
              <a:t>wheelbase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  <a:p>
            <a:r>
              <a:rPr lang="en-US" sz="6000" b="1" i="1" dirty="0" smtClean="0"/>
              <a:t>Straight-Line test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 - a robot that doesn't go straight will not give consistent </a:t>
            </a:r>
            <a:r>
              <a:rPr lang="en-US" sz="6000" dirty="0" smtClean="0"/>
              <a:t>result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  <a:p>
            <a:r>
              <a:rPr lang="en-US" sz="6000" b="1" i="1" dirty="0" smtClean="0"/>
              <a:t>Turning </a:t>
            </a:r>
            <a:r>
              <a:rPr lang="en-US" sz="6000" b="1" i="1" dirty="0"/>
              <a:t>test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 - Robot needs to turn consistently </a:t>
            </a:r>
            <a:br>
              <a:rPr lang="en-US" sz="6000" dirty="0"/>
            </a:br>
            <a:r>
              <a:rPr lang="en-US" sz="6000" dirty="0"/>
              <a:t>  a) one motor turn - circular turn</a:t>
            </a:r>
            <a:br>
              <a:rPr lang="en-US" sz="6000" dirty="0"/>
            </a:br>
            <a:r>
              <a:rPr lang="en-US" sz="6000" dirty="0"/>
              <a:t>  b) bot motor turn (in two different speed) - wide turn</a:t>
            </a:r>
            <a:br>
              <a:rPr lang="en-US" sz="6000" dirty="0"/>
            </a:br>
            <a:r>
              <a:rPr lang="en-US" sz="6000" dirty="0"/>
              <a:t>  c) pivot turn (one motor moves forward and the other backward) - in-place rotation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88606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Robo</a:t>
            </a:r>
            <a:r>
              <a:rPr lang="en-US" dirty="0" smtClean="0"/>
              <a:t> Design Examples</a:t>
            </a:r>
            <a:endParaRPr lang="en-US" dirty="0"/>
          </a:p>
        </p:txBody>
      </p:sp>
      <p:pic>
        <p:nvPicPr>
          <p:cNvPr id="3074" name="Picture 2" descr="C:\Users\rboreda\Downloads\IMG_182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1219200"/>
            <a:ext cx="7814858" cy="544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765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Robo</a:t>
            </a:r>
            <a:r>
              <a:rPr lang="en-US" dirty="0" smtClean="0"/>
              <a:t> Design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rboreda\Downloads\IMG_18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0" y="1142999"/>
            <a:ext cx="5334000" cy="56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892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EV3 Programming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Assume variability, imperfect conditions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Hey! Prepare for real life challenges</a:t>
            </a:r>
          </a:p>
          <a:p>
            <a:r>
              <a:rPr lang="en-US" dirty="0" smtClean="0"/>
              <a:t>Proportional </a:t>
            </a:r>
            <a:r>
              <a:rPr lang="en-US" dirty="0"/>
              <a:t>Line Follower (Right &amp;</a:t>
            </a:r>
            <a:r>
              <a:rPr lang="en-US" dirty="0" smtClean="0"/>
              <a:t>Left Edges)</a:t>
            </a:r>
          </a:p>
          <a:p>
            <a:r>
              <a:rPr lang="en-US" dirty="0" smtClean="0"/>
              <a:t>My Blocks</a:t>
            </a:r>
          </a:p>
          <a:p>
            <a:r>
              <a:rPr lang="en-US" dirty="0" smtClean="0"/>
              <a:t>Trial and Error – Allow kids to learn</a:t>
            </a:r>
          </a:p>
          <a:p>
            <a:r>
              <a:rPr lang="en-US" dirty="0" smtClean="0"/>
              <a:t>Pseudocode to demonstrate logic</a:t>
            </a:r>
          </a:p>
          <a:p>
            <a:r>
              <a:rPr lang="en-US" dirty="0" smtClean="0"/>
              <a:t>Backups and print outs of the programs</a:t>
            </a:r>
          </a:p>
          <a:p>
            <a:r>
              <a:rPr lang="en-US" dirty="0" smtClean="0"/>
              <a:t>Documentation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0120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EV3 Programming… Cont’d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Start, Stop, Turns on Lines, Edges, Colors</a:t>
            </a:r>
          </a:p>
          <a:p>
            <a:r>
              <a:rPr lang="en-US" dirty="0" smtClean="0"/>
              <a:t>Source code control</a:t>
            </a:r>
          </a:p>
          <a:p>
            <a:r>
              <a:rPr lang="en-US" dirty="0" smtClean="0"/>
              <a:t>Learn to debug EV3 programs</a:t>
            </a:r>
          </a:p>
          <a:p>
            <a:pPr lvl="1"/>
            <a:r>
              <a:rPr lang="en-US" dirty="0" smtClean="0"/>
              <a:t>Trial and Error too expensive</a:t>
            </a:r>
          </a:p>
          <a:p>
            <a:pPr lvl="1"/>
            <a:r>
              <a:rPr lang="en-US" dirty="0" smtClean="0"/>
              <a:t>Cost &amp; feasibility of solution</a:t>
            </a:r>
          </a:p>
          <a:p>
            <a:pPr lvl="1"/>
            <a:r>
              <a:rPr lang="en-US" dirty="0" smtClean="0"/>
              <a:t>Usability and adoption</a:t>
            </a:r>
          </a:p>
          <a:p>
            <a:pPr lvl="1"/>
            <a:r>
              <a:rPr lang="en-US" dirty="0" smtClean="0"/>
              <a:t>Potential roadblocks and risks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6991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Strategy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Divide up challenge into multiple zones </a:t>
            </a:r>
          </a:p>
          <a:p>
            <a:r>
              <a:rPr lang="en-US" dirty="0"/>
              <a:t>Group missions </a:t>
            </a:r>
            <a:r>
              <a:rPr lang="en-US" dirty="0" smtClean="0"/>
              <a:t>based on zones or attachments</a:t>
            </a:r>
            <a:endParaRPr lang="en-US" dirty="0"/>
          </a:p>
          <a:p>
            <a:r>
              <a:rPr lang="en-US" dirty="0" smtClean="0"/>
              <a:t>Minimize turns, swapping attachments</a:t>
            </a:r>
          </a:p>
          <a:p>
            <a:r>
              <a:rPr lang="en-US" dirty="0" smtClean="0"/>
              <a:t>Think “out of the box”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285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Goals for Today!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95400"/>
            <a:ext cx="8077200" cy="5334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Share sample “Best Practices” </a:t>
            </a:r>
          </a:p>
          <a:p>
            <a:r>
              <a:rPr lang="en-US" sz="4800" dirty="0" smtClean="0"/>
              <a:t>How/Where to learn and get most out of FLL?</a:t>
            </a:r>
            <a:endParaRPr lang="en-US" sz="4800" dirty="0"/>
          </a:p>
          <a:p>
            <a:r>
              <a:rPr lang="en-US" sz="4800" dirty="0" smtClean="0"/>
              <a:t>Build a “Peer Learning Network”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Have Fun!!!</a:t>
            </a: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297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FLL 2015 Game Strategy</a:t>
            </a:r>
            <a:endParaRPr lang="en-US" dirty="0"/>
          </a:p>
        </p:txBody>
      </p:sp>
      <p:pic>
        <p:nvPicPr>
          <p:cNvPr id="1026" name="Picture 2" descr="C:\Users\rboreda\Downloads\FLL\fll2014_spf_ueberblick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" y="1295400"/>
            <a:ext cx="899159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184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Strategy Test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Speed test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- can the missions be completed in desired time?</a:t>
            </a:r>
            <a:br>
              <a:rPr lang="en-US" dirty="0"/>
            </a:br>
            <a:r>
              <a:rPr lang="en-US" dirty="0"/>
              <a:t> - </a:t>
            </a:r>
            <a:r>
              <a:rPr lang="en-US" dirty="0" smtClean="0"/>
              <a:t>can </a:t>
            </a:r>
            <a:r>
              <a:rPr lang="en-US" dirty="0"/>
              <a:t>the mission be completed faster</a:t>
            </a:r>
          </a:p>
          <a:p>
            <a:r>
              <a:rPr lang="en-US" b="1" dirty="0" smtClean="0"/>
              <a:t>Consistency </a:t>
            </a:r>
            <a:r>
              <a:rPr lang="en-US" b="1" dirty="0"/>
              <a:t>test </a:t>
            </a:r>
            <a:br>
              <a:rPr lang="en-US" b="1" dirty="0"/>
            </a:br>
            <a:r>
              <a:rPr lang="en-US" dirty="0"/>
              <a:t> - can the missions be completed consistently? </a:t>
            </a:r>
          </a:p>
          <a:p>
            <a:r>
              <a:rPr lang="en-US" b="1" dirty="0" smtClean="0"/>
              <a:t>Maximizing </a:t>
            </a:r>
            <a:r>
              <a:rPr lang="en-US" b="1" dirty="0"/>
              <a:t>scores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- can we do more missions in one round (without coming back to base)? </a:t>
            </a:r>
            <a:br>
              <a:rPr lang="en-US" dirty="0"/>
            </a:br>
            <a:r>
              <a:rPr lang="en-US" dirty="0"/>
              <a:t> - can we regroup missions to save time (by using same attachment)?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326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Project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Practical, Original, Achievable – </a:t>
            </a:r>
            <a:r>
              <a:rPr lang="en-US" dirty="0" smtClean="0">
                <a:solidFill>
                  <a:srgbClr val="FF0000"/>
                </a:solidFill>
              </a:rPr>
              <a:t>INNOVATE!! </a:t>
            </a:r>
          </a:p>
          <a:p>
            <a:r>
              <a:rPr lang="en-US" dirty="0" smtClean="0"/>
              <a:t>Research ALL possible sources</a:t>
            </a:r>
          </a:p>
          <a:p>
            <a:r>
              <a:rPr lang="en-US" dirty="0" smtClean="0"/>
              <a:t>Validate ideas with EXPERTS in the field</a:t>
            </a:r>
          </a:p>
          <a:p>
            <a:r>
              <a:rPr lang="en-US" dirty="0" smtClean="0"/>
              <a:t>Document ALL ideas including discards</a:t>
            </a:r>
          </a:p>
          <a:p>
            <a:r>
              <a:rPr lang="en-US" dirty="0" smtClean="0"/>
              <a:t>Build Hands-on prototype</a:t>
            </a:r>
          </a:p>
          <a:p>
            <a:r>
              <a:rPr lang="en-US" dirty="0" smtClean="0"/>
              <a:t>Creative and impactful presentation</a:t>
            </a:r>
          </a:p>
          <a:p>
            <a:r>
              <a:rPr lang="en-US" dirty="0" smtClean="0"/>
              <a:t>SKIT or Lively presentation is a MUST!</a:t>
            </a:r>
          </a:p>
          <a:p>
            <a:r>
              <a:rPr lang="en-US" dirty="0" smtClean="0"/>
              <a:t>Practice, practice, practice with a stop watch</a:t>
            </a:r>
          </a:p>
          <a:p>
            <a:r>
              <a:rPr lang="en-US" dirty="0" smtClean="0"/>
              <a:t>Present your solution to diverse audience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0888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Project… Cont’d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Research Process very important</a:t>
            </a:r>
          </a:p>
          <a:p>
            <a:r>
              <a:rPr lang="en-US" dirty="0" smtClean="0"/>
              <a:t>Research Binder</a:t>
            </a:r>
          </a:p>
          <a:p>
            <a:r>
              <a:rPr lang="en-US" dirty="0" smtClean="0"/>
              <a:t>Demonstrate Solution in action</a:t>
            </a:r>
          </a:p>
          <a:p>
            <a:r>
              <a:rPr lang="en-US" dirty="0" smtClean="0"/>
              <a:t>“Business Plan” for your Solution</a:t>
            </a:r>
          </a:p>
          <a:p>
            <a:pPr lvl="1"/>
            <a:r>
              <a:rPr lang="en-US" dirty="0" smtClean="0"/>
              <a:t>Cost &amp; feasibility of solution</a:t>
            </a:r>
          </a:p>
          <a:p>
            <a:pPr lvl="1"/>
            <a:r>
              <a:rPr lang="en-US" dirty="0" smtClean="0"/>
              <a:t>Usability and adoption</a:t>
            </a:r>
          </a:p>
          <a:p>
            <a:pPr lvl="1"/>
            <a:r>
              <a:rPr lang="en-US" dirty="0" smtClean="0"/>
              <a:t>Potential roadblocks and risks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6189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Friend from Fukushima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Masatoshi Suzuki-San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Tsunami, he got knocked out at home and fell unconscious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himself in a heap of rubble when he regained consciousness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Lost his house and several neighbors, who did not evacuate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Evacuation saved his life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a few people evacuated after warning</a:t>
            </a:r>
          </a:p>
        </p:txBody>
      </p:sp>
    </p:spTree>
    <p:extLst>
      <p:ext uri="{BB962C8B-B14F-4D97-AF65-F5344CB8AC3E}">
        <p14:creationId xmlns:p14="http://schemas.microsoft.com/office/powerpoint/2010/main" val="33423161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Masatoshi Suzuki-San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947261"/>
            <a:ext cx="7177086" cy="5701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448432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Special Thanks to Experts!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Nathan Hagan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Naval Research Scientist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Naval Surface Warfare Center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Claudia C. Marin-</a:t>
            </a:r>
            <a:r>
              <a:rPr lang="en-US" sz="3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Artieda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Assistant Professor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Howard University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Masatoshi Suzuki-San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Community Leader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Soka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Gakkai NGO, Fukushima, Japan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II Kit Hessel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Station Commander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Fairfax County Fire &amp; Rescue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VA Task Force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Harry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Yeh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Oregon St. U. Tsunami Center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Subramanian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NanoScientist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Paul Dev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Research Scientist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1129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CORE Values….in every meeting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95400"/>
            <a:ext cx="80772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CORE Values exercises/tasks</a:t>
            </a:r>
          </a:p>
          <a:p>
            <a:r>
              <a:rPr lang="en-US" dirty="0" smtClean="0"/>
              <a:t>Demonstrate/reiterate CORE Values</a:t>
            </a:r>
          </a:p>
          <a:p>
            <a:r>
              <a:rPr lang="en-US" dirty="0" smtClean="0"/>
              <a:t>4-8 Outreach Events</a:t>
            </a:r>
          </a:p>
          <a:p>
            <a:r>
              <a:rPr lang="en-US" dirty="0" smtClean="0"/>
              <a:t>Mentor/Collaborate with other teams</a:t>
            </a:r>
          </a:p>
          <a:p>
            <a:r>
              <a:rPr lang="en-US" dirty="0" smtClean="0"/>
              <a:t>Allow team members to settle into natural </a:t>
            </a:r>
            <a:r>
              <a:rPr lang="en-US" dirty="0" err="1" smtClean="0"/>
              <a:t>ryhthm</a:t>
            </a:r>
            <a:r>
              <a:rPr lang="en-US" dirty="0" smtClean="0"/>
              <a:t> &amp; roles:</a:t>
            </a:r>
          </a:p>
          <a:p>
            <a:pPr lvl="1"/>
            <a:r>
              <a:rPr lang="en-US" dirty="0" smtClean="0"/>
              <a:t>Timekeeper</a:t>
            </a:r>
          </a:p>
          <a:p>
            <a:pPr lvl="1"/>
            <a:r>
              <a:rPr lang="en-US" dirty="0" smtClean="0"/>
              <a:t>Leader(s)</a:t>
            </a:r>
          </a:p>
          <a:p>
            <a:pPr lvl="1"/>
            <a:r>
              <a:rPr lang="en-US" dirty="0" smtClean="0"/>
              <a:t>Coordinators</a:t>
            </a:r>
          </a:p>
          <a:p>
            <a:pPr lvl="1"/>
            <a:r>
              <a:rPr lang="en-US" dirty="0" smtClean="0"/>
              <a:t>Doers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94678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CORE Values?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We are a team. </a:t>
            </a:r>
            <a:endParaRPr lang="en-US" sz="2400" dirty="0" smtClean="0"/>
          </a:p>
          <a:p>
            <a:r>
              <a:rPr lang="en-US" sz="2400" dirty="0" smtClean="0"/>
              <a:t>We </a:t>
            </a:r>
            <a:r>
              <a:rPr lang="en-US" sz="2400" dirty="0"/>
              <a:t>do the work to find solutions with guidance from our coaches and mentors. </a:t>
            </a:r>
            <a:endParaRPr lang="en-US" sz="2400" dirty="0" smtClean="0"/>
          </a:p>
          <a:p>
            <a:r>
              <a:rPr lang="en-US" sz="2400" dirty="0" smtClean="0"/>
              <a:t>We </a:t>
            </a:r>
            <a:r>
              <a:rPr lang="en-US" sz="2400" dirty="0"/>
              <a:t>know our coaches and mentors don't have all the answers; we learn together. </a:t>
            </a:r>
            <a:endParaRPr lang="en-US" sz="2400" dirty="0" smtClean="0"/>
          </a:p>
          <a:p>
            <a:r>
              <a:rPr lang="en-US" sz="2400" dirty="0" smtClean="0"/>
              <a:t>We </a:t>
            </a:r>
            <a:r>
              <a:rPr lang="en-US" sz="2400" dirty="0"/>
              <a:t>honor the spirit of friendly competition. </a:t>
            </a:r>
            <a:endParaRPr lang="en-US" sz="2400" dirty="0" smtClean="0"/>
          </a:p>
          <a:p>
            <a:r>
              <a:rPr lang="en-US" sz="2400" dirty="0" smtClean="0"/>
              <a:t>What </a:t>
            </a:r>
            <a:r>
              <a:rPr lang="en-US" sz="2400" dirty="0"/>
              <a:t>we discover is more important than what we win. </a:t>
            </a:r>
            <a:endParaRPr lang="en-US" sz="2400" dirty="0" smtClean="0"/>
          </a:p>
          <a:p>
            <a:r>
              <a:rPr lang="en-US" sz="2400" dirty="0" smtClean="0"/>
              <a:t>We </a:t>
            </a:r>
            <a:r>
              <a:rPr lang="en-US" sz="2400" dirty="0"/>
              <a:t>share our experiences with others. </a:t>
            </a:r>
            <a:endParaRPr lang="en-US" sz="2400" dirty="0" smtClean="0"/>
          </a:p>
          <a:p>
            <a:r>
              <a:rPr lang="en-US" sz="2400" dirty="0" smtClean="0"/>
              <a:t>We </a:t>
            </a:r>
            <a:r>
              <a:rPr lang="en-US" sz="2400" dirty="0"/>
              <a:t>display Gracious Professionalism® and </a:t>
            </a:r>
            <a:r>
              <a:rPr lang="en-US" sz="2400" dirty="0" err="1"/>
              <a:t>Coopertition</a:t>
            </a:r>
            <a:r>
              <a:rPr lang="en-US" sz="2400" dirty="0"/>
              <a:t>® in everything we do. </a:t>
            </a:r>
            <a:endParaRPr lang="en-US" sz="2400" dirty="0" smtClean="0"/>
          </a:p>
          <a:p>
            <a:r>
              <a:rPr lang="en-US" sz="2400" dirty="0" smtClean="0"/>
              <a:t>We </a:t>
            </a:r>
            <a:r>
              <a:rPr lang="en-US" sz="2400" dirty="0"/>
              <a:t>have FUN! </a:t>
            </a:r>
          </a:p>
        </p:txBody>
      </p:sp>
    </p:spTree>
    <p:extLst>
      <p:ext uri="{BB962C8B-B14F-4D97-AF65-F5344CB8AC3E}">
        <p14:creationId xmlns:p14="http://schemas.microsoft.com/office/powerpoint/2010/main" val="1195865886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CORE Values – Tournament Practice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95400"/>
            <a:ext cx="8077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Clarification/Understanding</a:t>
            </a:r>
          </a:p>
          <a:p>
            <a:r>
              <a:rPr lang="en-US" dirty="0" smtClean="0"/>
              <a:t>Brain-storming – Discuss ideas/options</a:t>
            </a:r>
          </a:p>
          <a:p>
            <a:r>
              <a:rPr lang="en-US" dirty="0" smtClean="0"/>
              <a:t>Task distribution</a:t>
            </a:r>
          </a:p>
          <a:p>
            <a:r>
              <a:rPr lang="en-US" dirty="0" smtClean="0"/>
              <a:t>Coordination</a:t>
            </a:r>
          </a:p>
          <a:p>
            <a:r>
              <a:rPr lang="en-US" dirty="0" smtClean="0"/>
              <a:t>Execution – All in regardless of chosen idea</a:t>
            </a:r>
          </a:p>
          <a:p>
            <a:r>
              <a:rPr lang="en-US" dirty="0" smtClean="0"/>
              <a:t>Refinement / Optimization</a:t>
            </a:r>
          </a:p>
          <a:p>
            <a:r>
              <a:rPr lang="en-US" dirty="0" smtClean="0"/>
              <a:t>Time Keeper</a:t>
            </a:r>
          </a:p>
          <a:p>
            <a:r>
              <a:rPr lang="en-US" dirty="0" smtClean="0"/>
              <a:t>Participation by ALL members</a:t>
            </a:r>
          </a:p>
          <a:p>
            <a:r>
              <a:rPr lang="en-US" dirty="0" smtClean="0"/>
              <a:t>NO Dissent </a:t>
            </a:r>
          </a:p>
          <a:p>
            <a:r>
              <a:rPr lang="en-US" dirty="0" smtClean="0"/>
              <a:t>NO talking over each other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7888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2352"/>
            <a:ext cx="80772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" y="1388943"/>
            <a:ext cx="609600" cy="6263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2103894"/>
            <a:ext cx="712928" cy="762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8" y="2863498"/>
            <a:ext cx="1108711" cy="783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8" y="3646987"/>
            <a:ext cx="939189" cy="939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8" y="4652150"/>
            <a:ext cx="1058931" cy="825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5544090"/>
            <a:ext cx="1008957" cy="10089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4140" y="1547897"/>
            <a:ext cx="491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 action="ppaction://hlinkfile"/>
              </a:rPr>
              <a:t>Techie Titans Website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28900" y="2361503"/>
            <a:ext cx="511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Techie </a:t>
            </a:r>
            <a:r>
              <a:rPr lang="en-US" dirty="0" err="1" smtClean="0">
                <a:hlinkClick r:id="rId9"/>
              </a:rPr>
              <a:t>TItans</a:t>
            </a:r>
            <a:r>
              <a:rPr lang="en-US" dirty="0" smtClean="0">
                <a:hlinkClick r:id="rId9"/>
              </a:rPr>
              <a:t> Facebook Page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28900" y="3175109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0"/>
              </a:rPr>
              <a:t>Techie Titans </a:t>
            </a:r>
            <a:r>
              <a:rPr lang="en-US" dirty="0" err="1" smtClean="0">
                <a:hlinkClick r:id="rId10"/>
              </a:rPr>
              <a:t>Youtube</a:t>
            </a:r>
            <a:r>
              <a:rPr lang="en-US" dirty="0" smtClean="0">
                <a:hlinkClick r:id="rId10"/>
              </a:rPr>
              <a:t> Channel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44140" y="401503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1" action="ppaction://hlinkfile"/>
              </a:rPr>
              <a:t>Techie </a:t>
            </a:r>
            <a:r>
              <a:rPr lang="en-US" dirty="0" err="1" smtClean="0">
                <a:hlinkClick r:id="rId11" action="ppaction://hlinkfile"/>
              </a:rPr>
              <a:t>TItans</a:t>
            </a:r>
            <a:r>
              <a:rPr lang="en-US" dirty="0" smtClean="0">
                <a:hlinkClick r:id="rId11" action="ppaction://hlinkfile"/>
              </a:rPr>
              <a:t> GitHub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4876800"/>
            <a:ext cx="236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2" action="ppaction://hlinkfile"/>
              </a:rPr>
              <a:t>Techie Titans Drive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12720" y="5863902"/>
            <a:ext cx="236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3" action="ppaction://hlinkfile"/>
              </a:rPr>
              <a:t>Techie Titans Slack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95046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Tournament Day Tips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Dress up, stand out, enter &amp; leave w/ a bang!</a:t>
            </a:r>
          </a:p>
          <a:p>
            <a:r>
              <a:rPr lang="en-US" dirty="0" smtClean="0"/>
              <a:t>Calibrate Sensors in the Pit Area</a:t>
            </a:r>
          </a:p>
          <a:p>
            <a:r>
              <a:rPr lang="en-US" dirty="0" smtClean="0"/>
              <a:t>Sign up for Practice Tables early</a:t>
            </a:r>
          </a:p>
          <a:p>
            <a:r>
              <a:rPr lang="en-US" dirty="0" smtClean="0"/>
              <a:t>No major design or programming changes</a:t>
            </a:r>
            <a:endParaRPr lang="en-US" dirty="0"/>
          </a:p>
          <a:p>
            <a:r>
              <a:rPr lang="en-US" dirty="0" smtClean="0"/>
              <a:t>No adult/coach intervention &amp; assistance</a:t>
            </a:r>
          </a:p>
          <a:p>
            <a:r>
              <a:rPr lang="en-US" dirty="0" smtClean="0"/>
              <a:t>Projector, Electric outlets NOT available </a:t>
            </a:r>
          </a:p>
          <a:p>
            <a:r>
              <a:rPr lang="en-US" dirty="0" smtClean="0"/>
              <a:t>Demonstrate CORE values through out the day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Mingle, share, learn, dance and HAVE FUN!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0068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&amp; Collaboration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Google Docs</a:t>
            </a:r>
          </a:p>
          <a:p>
            <a:r>
              <a:rPr lang="en-US" dirty="0" smtClean="0"/>
              <a:t>Slack &amp; </a:t>
            </a:r>
            <a:r>
              <a:rPr lang="en-US" dirty="0" err="1" smtClean="0"/>
              <a:t>Whatsapp</a:t>
            </a:r>
            <a:endParaRPr lang="en-US" dirty="0" smtClean="0"/>
          </a:p>
          <a:p>
            <a:r>
              <a:rPr lang="en-US" dirty="0" smtClean="0"/>
              <a:t>YouTube</a:t>
            </a:r>
          </a:p>
          <a:p>
            <a:r>
              <a:rPr lang="en-US" dirty="0" smtClean="0"/>
              <a:t>Pseudocode to demonstrate logic</a:t>
            </a:r>
          </a:p>
          <a:p>
            <a:r>
              <a:rPr lang="en-US" dirty="0" smtClean="0"/>
              <a:t>Backups and print outs of the programs</a:t>
            </a:r>
          </a:p>
          <a:p>
            <a:r>
              <a:rPr lang="en-US" dirty="0" smtClean="0"/>
              <a:t>Documentation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4867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VADCFLL Mailing List</a:t>
            </a:r>
          </a:p>
          <a:p>
            <a:r>
              <a:rPr lang="en-US" dirty="0" smtClean="0"/>
              <a:t>FIRST/FLL EXPO at USPTO</a:t>
            </a:r>
          </a:p>
          <a:p>
            <a:r>
              <a:rPr lang="en-US" dirty="0" smtClean="0"/>
              <a:t>YouTube Channels for Mission Videos</a:t>
            </a:r>
            <a:endParaRPr lang="en-US" dirty="0"/>
          </a:p>
          <a:p>
            <a:r>
              <a:rPr lang="en-US" dirty="0" smtClean="0"/>
              <a:t>Mock Tournaments in DC/MD/VA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0969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95400"/>
            <a:ext cx="8077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Introductions – Mentors &amp; Attendees</a:t>
            </a:r>
          </a:p>
          <a:p>
            <a:r>
              <a:rPr lang="en-US" dirty="0"/>
              <a:t>Common Myths Vs. Facts</a:t>
            </a:r>
          </a:p>
          <a:p>
            <a:r>
              <a:rPr lang="en-US" dirty="0" smtClean="0"/>
              <a:t>Holistic Approach to FLL</a:t>
            </a:r>
          </a:p>
          <a:p>
            <a:r>
              <a:rPr lang="en-US" dirty="0"/>
              <a:t>Learning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Best Practices for ALL aspects of FLL </a:t>
            </a:r>
          </a:p>
          <a:p>
            <a:r>
              <a:rPr lang="en-US" dirty="0" smtClean="0"/>
              <a:t>Special Focus on Research &amp; CORE Values</a:t>
            </a:r>
          </a:p>
          <a:p>
            <a:r>
              <a:rPr lang="en-US" dirty="0"/>
              <a:t>Tournament Day </a:t>
            </a:r>
            <a:r>
              <a:rPr lang="en-US" dirty="0" smtClean="0"/>
              <a:t>Tips</a:t>
            </a:r>
          </a:p>
          <a:p>
            <a:r>
              <a:rPr lang="en-US" dirty="0" smtClean="0"/>
              <a:t>Live Demo of our Robot</a:t>
            </a:r>
          </a:p>
          <a:p>
            <a:r>
              <a:rPr lang="en-US" dirty="0" smtClean="0"/>
              <a:t>Q &amp; A and 1:1 Mentoring Opportunities</a:t>
            </a:r>
          </a:p>
          <a:p>
            <a:r>
              <a:rPr lang="en-US" dirty="0" smtClean="0"/>
              <a:t>Have Fun!!!</a:t>
            </a:r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143000"/>
            <a:ext cx="8077200" cy="5334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RoboForce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– Top 10 in State Championship in 2014 &amp; 2015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7 </a:t>
            </a:r>
            <a:r>
              <a:rPr lang="en-US" sz="2400" dirty="0" err="1" smtClean="0">
                <a:solidFill>
                  <a:srgbClr val="FF0000"/>
                </a:solidFill>
              </a:rPr>
              <a:t>PetaBytes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Robo</a:t>
            </a:r>
            <a:r>
              <a:rPr lang="en-US" sz="2400" dirty="0" smtClean="0"/>
              <a:t> Performance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Place 2015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LegoDominators</a:t>
            </a:r>
            <a:r>
              <a:rPr lang="en-US" sz="2400" dirty="0" smtClean="0"/>
              <a:t> – Top 10 State Championship in 2015</a:t>
            </a:r>
            <a:endParaRPr lang="en-US" sz="2400" dirty="0"/>
          </a:p>
          <a:p>
            <a:r>
              <a:rPr lang="en-US" sz="2400" dirty="0" err="1">
                <a:solidFill>
                  <a:srgbClr val="FF0000"/>
                </a:solidFill>
              </a:rPr>
              <a:t>TechieTitans</a:t>
            </a:r>
            <a:r>
              <a:rPr lang="en-US" sz="2400" dirty="0"/>
              <a:t> – FTC </a:t>
            </a:r>
            <a:r>
              <a:rPr lang="en-US" sz="2400" dirty="0" smtClean="0"/>
              <a:t>Team #9901 2016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4784619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rboreda\Downloads\DSC_015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7000" y="4694923"/>
            <a:ext cx="6369788" cy="216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03760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Quick Poll of the Audience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143000"/>
            <a:ext cx="80772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many of you are Rookie teams?</a:t>
            </a:r>
          </a:p>
          <a:p>
            <a:r>
              <a:rPr lang="en-US" sz="2400" dirty="0" smtClean="0"/>
              <a:t>Is your team registered with FLL?</a:t>
            </a:r>
          </a:p>
          <a:p>
            <a:r>
              <a:rPr lang="en-US" sz="2400" dirty="0" smtClean="0"/>
              <a:t>Are you subscribed to VADCFLL forum?</a:t>
            </a:r>
          </a:p>
          <a:p>
            <a:r>
              <a:rPr lang="en-US" sz="2400" dirty="0" smtClean="0"/>
              <a:t>Have you read the Robot Missions and Research Project?</a:t>
            </a:r>
          </a:p>
          <a:p>
            <a:r>
              <a:rPr lang="en-US" sz="2400" dirty="0" smtClean="0"/>
              <a:t>Do you know ALL the CORE Values?</a:t>
            </a:r>
          </a:p>
          <a:p>
            <a:r>
              <a:rPr lang="en-US" sz="2400" dirty="0" smtClean="0"/>
              <a:t>Built a basic Robot that can go straight make turns?</a:t>
            </a:r>
          </a:p>
          <a:p>
            <a:r>
              <a:rPr lang="en-US" sz="2400" dirty="0" smtClean="0"/>
              <a:t>Proportional Line Follower?</a:t>
            </a:r>
          </a:p>
          <a:p>
            <a:r>
              <a:rPr lang="en-US" sz="2400" dirty="0" smtClean="0"/>
              <a:t>Short-list of topics for Research Project?</a:t>
            </a:r>
          </a:p>
          <a:p>
            <a:r>
              <a:rPr lang="en-US" sz="2400" dirty="0" smtClean="0"/>
              <a:t>Identified Industry Experts?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02558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Common Myths &amp; Mistakes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95400"/>
            <a:ext cx="80772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Robot Performance/Score is very critical -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r>
              <a:rPr lang="en-US" dirty="0" smtClean="0"/>
              <a:t>Teams spend &gt;75% of the time on Robot – </a:t>
            </a:r>
            <a:r>
              <a:rPr lang="en-US" dirty="0" smtClean="0">
                <a:solidFill>
                  <a:srgbClr val="FF0000"/>
                </a:solidFill>
              </a:rPr>
              <a:t>Don’t…</a:t>
            </a:r>
            <a:r>
              <a:rPr lang="en-US" dirty="0">
                <a:solidFill>
                  <a:srgbClr val="FF0000"/>
                </a:solidFill>
              </a:rPr>
              <a:t> BIG MISTAKE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Tons of Internet Research &amp; not enough external validation – </a:t>
            </a:r>
            <a:r>
              <a:rPr lang="en-US" dirty="0">
                <a:solidFill>
                  <a:srgbClr val="FF0000"/>
                </a:solidFill>
              </a:rPr>
              <a:t>Big MISS</a:t>
            </a:r>
          </a:p>
          <a:p>
            <a:r>
              <a:rPr lang="en-US" dirty="0" smtClean="0"/>
              <a:t>Build complex robot using ALL Sensors</a:t>
            </a:r>
          </a:p>
          <a:p>
            <a:r>
              <a:rPr lang="en-US" dirty="0" smtClean="0"/>
              <a:t>Big, bulky, complex attachments for each mission – </a:t>
            </a:r>
            <a:r>
              <a:rPr lang="en-US" dirty="0">
                <a:solidFill>
                  <a:srgbClr val="FF0000"/>
                </a:solidFill>
              </a:rPr>
              <a:t>NO, </a:t>
            </a:r>
            <a:r>
              <a:rPr lang="en-US" dirty="0" smtClean="0">
                <a:solidFill>
                  <a:srgbClr val="FF0000"/>
                </a:solidFill>
              </a:rPr>
              <a:t>NO,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CORE Values an after-thought – </a:t>
            </a:r>
            <a:r>
              <a:rPr lang="en-US" dirty="0" smtClean="0">
                <a:solidFill>
                  <a:srgbClr val="FF0000"/>
                </a:solidFill>
              </a:rPr>
              <a:t>BIG MISTAKE</a:t>
            </a:r>
          </a:p>
          <a:p>
            <a:r>
              <a:rPr lang="en-US" dirty="0" smtClean="0"/>
              <a:t>Coach becomes the “doer” – </a:t>
            </a:r>
            <a:r>
              <a:rPr lang="en-US" dirty="0" smtClean="0">
                <a:solidFill>
                  <a:srgbClr val="FF0000"/>
                </a:solidFill>
              </a:rPr>
              <a:t>BIG NO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5703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77200" cy="1143000"/>
          </a:xfrm>
        </p:spPr>
        <p:txBody>
          <a:bodyPr/>
          <a:lstStyle/>
          <a:p>
            <a:r>
              <a:rPr lang="en-US" dirty="0" smtClean="0"/>
              <a:t>Success @ Regional Tournaments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396618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Tournament – Celebration Event!!!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Advancement Criteria below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05461376"/>
              </p:ext>
            </p:extLst>
          </p:nvPr>
        </p:nvGraphicFramePr>
        <p:xfrm>
          <a:off x="4267200" y="2362200"/>
          <a:ext cx="5638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82788947"/>
              </p:ext>
            </p:extLst>
          </p:nvPr>
        </p:nvGraphicFramePr>
        <p:xfrm>
          <a:off x="838200" y="2743200"/>
          <a:ext cx="31242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6248400"/>
            <a:ext cx="3009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Robot Performance Score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200400" y="3124200"/>
            <a:ext cx="1600200" cy="990600"/>
            <a:chOff x="3200400" y="3124200"/>
            <a:chExt cx="1600200" cy="990600"/>
          </a:xfrm>
        </p:grpSpPr>
        <p:sp>
          <p:nvSpPr>
            <p:cNvPr id="6" name="Right Arrow 5"/>
            <p:cNvSpPr/>
            <p:nvPr/>
          </p:nvSpPr>
          <p:spPr>
            <a:xfrm>
              <a:off x="3200400" y="3124200"/>
              <a:ext cx="16002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2800" y="34290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Judged for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28261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Holistic Approach to FLL Success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95400"/>
            <a:ext cx="8077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Focused Coach for each aspect</a:t>
            </a:r>
          </a:p>
          <a:p>
            <a:r>
              <a:rPr lang="en-US" dirty="0" smtClean="0"/>
              <a:t>Instill CORE Values into the DNA of the Team</a:t>
            </a:r>
          </a:p>
          <a:p>
            <a:r>
              <a:rPr lang="en-US" dirty="0" smtClean="0"/>
              <a:t>Early start on Research Project </a:t>
            </a:r>
          </a:p>
          <a:p>
            <a:r>
              <a:rPr lang="en-US" dirty="0" smtClean="0"/>
              <a:t>Robot Design and Attachments</a:t>
            </a:r>
          </a:p>
          <a:p>
            <a:r>
              <a:rPr lang="en-US" dirty="0" smtClean="0"/>
              <a:t>EV3 Programming</a:t>
            </a:r>
          </a:p>
          <a:p>
            <a:r>
              <a:rPr lang="en-US" dirty="0" smtClean="0"/>
              <a:t>Mission Strategy</a:t>
            </a:r>
          </a:p>
          <a:p>
            <a:r>
              <a:rPr lang="en-US" dirty="0" smtClean="0"/>
              <a:t>Mock Tournaments</a:t>
            </a:r>
          </a:p>
          <a:p>
            <a:r>
              <a:rPr lang="en-US" dirty="0" smtClean="0"/>
              <a:t>Outreach Events</a:t>
            </a:r>
          </a:p>
          <a:p>
            <a:r>
              <a:rPr lang="en-US" dirty="0" smtClean="0"/>
              <a:t>Tournament Preparation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6210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2440</Words>
  <Application>Microsoft Office PowerPoint</Application>
  <PresentationFormat>On-screen Show (4:3)</PresentationFormat>
  <Paragraphs>381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Britannic Bold</vt:lpstr>
      <vt:lpstr>Calibri</vt:lpstr>
      <vt:lpstr>Georgia</vt:lpstr>
      <vt:lpstr>Impact</vt:lpstr>
      <vt:lpstr>Training</vt:lpstr>
      <vt:lpstr>Maximize your FLL Potential!!!</vt:lpstr>
      <vt:lpstr>Goals for Today!</vt:lpstr>
      <vt:lpstr>Resources</vt:lpstr>
      <vt:lpstr>Outline</vt:lpstr>
      <vt:lpstr>Introductions</vt:lpstr>
      <vt:lpstr>Quick Poll of the Audience</vt:lpstr>
      <vt:lpstr>Common Myths &amp; Mistakes</vt:lpstr>
      <vt:lpstr>Success @ Regional Tournaments </vt:lpstr>
      <vt:lpstr>Holistic Approach to FLL Success</vt:lpstr>
      <vt:lpstr>Bottomline Upfront – Learning  </vt:lpstr>
      <vt:lpstr>Robo Design </vt:lpstr>
      <vt:lpstr>Robo Design </vt:lpstr>
      <vt:lpstr>Robo Design… Cont’d </vt:lpstr>
      <vt:lpstr>Robot Test Plan</vt:lpstr>
      <vt:lpstr>Robo Design Examples</vt:lpstr>
      <vt:lpstr>Robo Design Examples</vt:lpstr>
      <vt:lpstr>EV3 Programming</vt:lpstr>
      <vt:lpstr>EV3 Programming… Cont’d </vt:lpstr>
      <vt:lpstr>Game Strategy</vt:lpstr>
      <vt:lpstr>FLL 2015 Game Strategy</vt:lpstr>
      <vt:lpstr>Game Strategy Test Plan</vt:lpstr>
      <vt:lpstr>Research Project </vt:lpstr>
      <vt:lpstr>Research Project… Cont’d </vt:lpstr>
      <vt:lpstr>Our Friend from Fukushima</vt:lpstr>
      <vt:lpstr>Masatoshi Suzuki-San</vt:lpstr>
      <vt:lpstr>Our Special Thanks to Experts!</vt:lpstr>
      <vt:lpstr>CORE Values….in every meeting</vt:lpstr>
      <vt:lpstr>What are CORE Values?</vt:lpstr>
      <vt:lpstr>CORE Values – Tournament Practice</vt:lpstr>
      <vt:lpstr>Tournament Day Tips</vt:lpstr>
      <vt:lpstr>Communication &amp; Collaboration 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2015-08-17T14:56:11Z</dcterms:created>
  <dcterms:modified xsi:type="dcterms:W3CDTF">2015-09-07T16:56:06Z</dcterms:modified>
</cp:coreProperties>
</file>